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6"/>
  </p:notesMasterIdLst>
  <p:sldIdLst>
    <p:sldId id="351" r:id="rId2"/>
    <p:sldId id="537" r:id="rId3"/>
    <p:sldId id="607" r:id="rId4"/>
    <p:sldId id="539" r:id="rId5"/>
    <p:sldId id="608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609" r:id="rId22"/>
    <p:sldId id="556" r:id="rId23"/>
    <p:sldId id="557" r:id="rId24"/>
    <p:sldId id="558" r:id="rId25"/>
    <p:sldId id="559" r:id="rId26"/>
    <p:sldId id="560" r:id="rId27"/>
    <p:sldId id="561" r:id="rId28"/>
    <p:sldId id="610" r:id="rId29"/>
    <p:sldId id="562" r:id="rId30"/>
    <p:sldId id="611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612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0" r:id="rId59"/>
    <p:sldId id="591" r:id="rId60"/>
    <p:sldId id="592" r:id="rId61"/>
    <p:sldId id="593" r:id="rId62"/>
    <p:sldId id="594" r:id="rId63"/>
    <p:sldId id="613" r:id="rId64"/>
    <p:sldId id="597" r:id="rId65"/>
    <p:sldId id="598" r:id="rId66"/>
    <p:sldId id="599" r:id="rId67"/>
    <p:sldId id="600" r:id="rId68"/>
    <p:sldId id="601" r:id="rId69"/>
    <p:sldId id="615" r:id="rId70"/>
    <p:sldId id="603" r:id="rId71"/>
    <p:sldId id="604" r:id="rId72"/>
    <p:sldId id="605" r:id="rId73"/>
    <p:sldId id="616" r:id="rId74"/>
    <p:sldId id="262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tze" initials="E" lastIdx="1" clrIdx="0">
    <p:extLst>
      <p:ext uri="{19B8F6BF-5375-455C-9EA6-DF929625EA0E}">
        <p15:presenceInfo xmlns:p15="http://schemas.microsoft.com/office/powerpoint/2012/main" userId="Eetz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2D"/>
    <a:srgbClr val="00C8F8"/>
    <a:srgbClr val="F8F898"/>
    <a:srgbClr val="88B429"/>
    <a:srgbClr val="0D055B"/>
    <a:srgbClr val="59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1" autoAdjust="0"/>
    <p:restoredTop sz="94322" autoAdjust="0"/>
  </p:normalViewPr>
  <p:slideViewPr>
    <p:cSldViewPr>
      <p:cViewPr varScale="1">
        <p:scale>
          <a:sx n="80" d="100"/>
          <a:sy n="80" d="100"/>
        </p:scale>
        <p:origin x="138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95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v4 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的区别 以及兼容包</a:t>
            </a:r>
            <a:r>
              <a:rPr lang="en-US" altLang="zh-CN" smtClean="0"/>
              <a:t>support v4 v7 v13</a:t>
            </a:r>
          </a:p>
          <a:p>
            <a:r>
              <a:rPr lang="en-US" altLang="zh-CN" dirty="0" smtClean="0"/>
              <a:t>http://blog.csdn.net/u014365133/article/details/73203978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4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Spinner</a:t>
            </a:r>
            <a:r>
              <a:rPr lang="zh-CN" altLang="en-US" dirty="0" smtClean="0"/>
              <a:t>间接继承自</a:t>
            </a:r>
            <a:r>
              <a:rPr lang="en-US" altLang="zh-CN" dirty="0" smtClean="0"/>
              <a:t>AdapterView</a:t>
            </a:r>
          </a:p>
          <a:p>
            <a:r>
              <a:rPr lang="zh-CN" altLang="en-US" dirty="0" smtClean="0"/>
              <a:t>数据源编译期确定时， 可以直接使用</a:t>
            </a:r>
            <a:r>
              <a:rPr lang="en-US" altLang="zh-CN" dirty="0" smtClean="0"/>
              <a:t>android:entries</a:t>
            </a:r>
            <a:r>
              <a:rPr lang="zh-CN" altLang="en-US" dirty="0" smtClean="0"/>
              <a:t>指定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7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4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9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 </a:t>
            </a:r>
            <a:r>
              <a:rPr lang="zh-CN" altLang="en-US" dirty="0" smtClean="0"/>
              <a:t>来 显示选项卡组件的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android3.2</a:t>
            </a:r>
            <a:r>
              <a:rPr lang="zh-CN" altLang="en-US" dirty="0" smtClean="0"/>
              <a:t>之后，弃用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了）</a:t>
            </a:r>
            <a:endParaRPr lang="en-US" altLang="zh-CN" dirty="0" smtClean="0"/>
          </a:p>
          <a:p>
            <a:r>
              <a:rPr lang="en-US" altLang="zh-CN" dirty="0" smtClean="0"/>
              <a:t> 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组件 需 通过调用</a:t>
            </a:r>
            <a:r>
              <a:rPr lang="en-US" altLang="zh-CN" dirty="0" smtClean="0"/>
              <a:t>getTabHost()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 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74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运行在各种各样的设备中，有小屏幕的手机，超大屏的平板甚至电视。针对屏幕尺寸的差距，很多情况下，都是先针对手机开发一套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，然后拷贝一份，修改布局以适应平板神马超级大屏的。难道无法做到一个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可以同时适应手机和平板么，当然了，必须有啊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3.0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引入的新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3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http://www.cnblogs.com/tinyphp/p/3875190.html</a:t>
            </a:r>
          </a:p>
          <a:p>
            <a:r>
              <a:rPr lang="en-US" altLang="zh-CN" dirty="0"/>
              <a:t>http://www.codesocang.com/jiaocheng/shoujikaifa/10312.html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5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9817" y="3311768"/>
            <a:ext cx="6336703" cy="1354460"/>
          </a:xfrm>
        </p:spPr>
        <p:txBody>
          <a:bodyPr>
            <a:noAutofit/>
          </a:bodyPr>
          <a:lstStyle>
            <a:lvl1pPr>
              <a:def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2" y="2222074"/>
            <a:ext cx="2053312" cy="243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  <p:cxnSp>
        <p:nvCxnSpPr>
          <p:cNvPr id="15" name="直接连接符 8"/>
          <p:cNvCxnSpPr>
            <a:cxnSpLocks noChangeShapeType="1"/>
          </p:cNvCxnSpPr>
          <p:nvPr userDrawn="1"/>
        </p:nvCxnSpPr>
        <p:spPr bwMode="auto">
          <a:xfrm>
            <a:off x="4007769" y="2087632"/>
            <a:ext cx="0" cy="2781528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8"/>
          <p:cNvCxnSpPr>
            <a:cxnSpLocks noChangeShapeType="1"/>
          </p:cNvCxnSpPr>
          <p:nvPr userDrawn="1"/>
        </p:nvCxnSpPr>
        <p:spPr bwMode="auto">
          <a:xfrm>
            <a:off x="4827169" y="3167752"/>
            <a:ext cx="5661320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 userDrawn="1"/>
        </p:nvGrpSpPr>
        <p:grpSpPr>
          <a:xfrm>
            <a:off x="7807001" y="6237561"/>
            <a:ext cx="4254228" cy="461665"/>
            <a:chOff x="7890444" y="6278695"/>
            <a:chExt cx="4254228" cy="461665"/>
          </a:xfrm>
        </p:grpSpPr>
        <p:sp>
          <p:nvSpPr>
            <p:cNvPr id="17" name="TextBox 7"/>
            <p:cNvSpPr>
              <a:spLocks noChangeArrowheads="1"/>
            </p:cNvSpPr>
            <p:nvPr userDrawn="1"/>
          </p:nvSpPr>
          <p:spPr bwMode="auto">
            <a:xfrm>
              <a:off x="8378372" y="6278695"/>
              <a:ext cx="3766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</a:t>
              </a:r>
              <a:r>
                <a:rPr lang="zh-CN" altLang="en-US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与移动智能设备开发</a:t>
              </a:r>
              <a:endParaRPr lang="zh-CN" altLang="en-US" sz="2400" i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444" y="6278695"/>
              <a:ext cx="365796" cy="432000"/>
            </a:xfrm>
            <a:prstGeom prst="rect">
              <a:avLst/>
            </a:prstGeom>
            <a:effectLst/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4209602" cy="79116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015880" y="2264747"/>
            <a:ext cx="5354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cap="none" spc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基础开发</a:t>
            </a:r>
            <a:endParaRPr lang="zh-CN" altLang="en-US" sz="4800" b="1" cap="none" spc="0">
              <a:ln w="10160">
                <a:noFill/>
                <a:prstDash val="solid"/>
              </a:ln>
              <a:solidFill>
                <a:srgbClr val="59666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842883" cy="95811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274638"/>
            <a:ext cx="9842884" cy="9581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159563" y="1268760"/>
            <a:ext cx="7620805" cy="216024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276871"/>
            <a:ext cx="2736304" cy="323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1" y="1"/>
            <a:ext cx="610446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widget/ArrayAdapter.html#pubcto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GridView.html#lattrs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TabHost.html#pubmethod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package-summary.html" TargetMode="External"/><Relationship Id="rId2" Type="http://schemas.openxmlformats.org/officeDocument/2006/relationships/hyperlink" Target="http://developer.android.com/guide/topics/ui/index.html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第二章 </a:t>
            </a:r>
            <a:r>
              <a:rPr lang="zh-CN" altLang="en-US" smtClean="0"/>
              <a:t>第</a:t>
            </a:r>
            <a:r>
              <a:rPr lang="zh-CN" altLang="en-US"/>
              <a:t>三</a:t>
            </a:r>
            <a:r>
              <a:rPr lang="zh-CN" altLang="en-US" smtClean="0"/>
              <a:t>节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Android</a:t>
            </a:r>
            <a:r>
              <a:rPr lang="zh-CN" altLang="en-US"/>
              <a:t>高级组件</a:t>
            </a:r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常用的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中的常用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ArrayAdapter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：最简单的适配器，数据源为文本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SimpleAdapter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：简单适配器，数据源结构比较复杂，一般为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List&lt;Map&gt;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类型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smtClean="0">
                <a:solidFill>
                  <a:srgbClr val="C00000"/>
                </a:solidFill>
              </a:rPr>
              <a:t>SimpleCursorAdapter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：游标适配器，数据源一般为数据库中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自定义适配器：更灵活的适配器，数据源不定（由用户自行指定），</a:t>
            </a:r>
            <a:r>
              <a:rPr lang="zh-CN" altLang="en-US" sz="3200" dirty="0">
                <a:solidFill>
                  <a:srgbClr val="C00000"/>
                </a:solidFill>
              </a:rPr>
              <a:t>需要继承</a:t>
            </a:r>
            <a:r>
              <a:rPr lang="en-US" altLang="zh-CN" sz="3200" dirty="0" err="1">
                <a:solidFill>
                  <a:srgbClr val="C00000"/>
                </a:solidFill>
              </a:rPr>
              <a:t>BaseAdapter</a:t>
            </a:r>
            <a:r>
              <a:rPr lang="zh-CN" altLang="en-US" sz="3200">
                <a:solidFill>
                  <a:srgbClr val="C00000"/>
                </a:solidFill>
              </a:rPr>
              <a:t>抽象</a:t>
            </a:r>
            <a:r>
              <a:rPr lang="zh-CN" altLang="en-US" sz="3200" smtClean="0">
                <a:solidFill>
                  <a:srgbClr val="C00000"/>
                </a:solidFill>
              </a:rPr>
              <a:t>类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准备数据源（现在为本地数据源，今后扩展为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网络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72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：以垂直可滑动列表形式显示子项目的视图容器，是一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种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708920"/>
            <a:ext cx="2596612" cy="394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01" y="2707444"/>
            <a:ext cx="2555827" cy="3940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757800"/>
            <a:ext cx="2555826" cy="3890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506915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的应用十分广泛，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各种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界面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、列表显示界面都有它的身影。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32689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布局使用内置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数据源为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绑定子项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选择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600205"/>
            <a:ext cx="3096344" cy="50003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4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子项视图布局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使用内置的视图布局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位于 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\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platforms\android-XX\data\res\layout"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内置的视图布局文件在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可以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 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en-US" altLang="zh-CN" sz="3200" smtClean="0">
                <a:solidFill>
                  <a:srgbClr val="C00000"/>
                </a:solidFill>
              </a:rPr>
              <a:t>android.R.layout.***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9416" y="1556793"/>
            <a:ext cx="10801200" cy="6480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40" y="2132856"/>
            <a:ext cx="11568608" cy="3456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数据源数组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String[] roles =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{"Android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基础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编程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"Android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综合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应用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</a:t>
            </a:r>
          </a:p>
          <a:p>
            <a:pPr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             "Java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实践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开发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"};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ArrayAdapter&lt;String&gt;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rolesAdapter =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new ArrayAdapter&lt;String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&gt;(</a:t>
            </a:r>
          </a:p>
          <a:p>
            <a:pPr>
              <a:defRPr/>
            </a:pP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上下文环境</a:t>
            </a:r>
            <a:endParaRPr lang="en-US" altLang="zh-CN" sz="240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android.R.layout.simple_list_item_1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3118" y="5589240"/>
            <a:ext cx="1032545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是最简单的适配器，构造方法有很多，参考：</a:t>
            </a:r>
            <a:endParaRPr lang="en-US" altLang="zh-CN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88249" y="6021288"/>
            <a:ext cx="11809312" cy="83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altLang="zh-CN" sz="2400" smtClean="0">
                <a:hlinkClick r:id="rId2"/>
              </a:rPr>
              <a:t>https://developer.android.com/reference/android/widget/ArrayAdapter.html#pubctors</a:t>
            </a:r>
            <a:r>
              <a:rPr lang="en-US" altLang="zh-CN" sz="2400" smtClean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59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mtClean="0"/>
              <a:t>Step3</a:t>
            </a:r>
            <a:r>
              <a:rPr lang="zh-CN" altLang="en-US" smtClean="0"/>
              <a:t>：</a:t>
            </a:r>
            <a:r>
              <a:rPr lang="zh-CN" altLang="en-US" dirty="0"/>
              <a:t>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67408" y="1556793"/>
            <a:ext cx="10873208" cy="23762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文件中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很简单，只需找到该对象，直接使用</a:t>
            </a:r>
            <a:r>
              <a:rPr lang="en-US" altLang="zh-CN" sz="3200" dirty="0" smtClean="0">
                <a:solidFill>
                  <a:srgbClr val="C00000"/>
                </a:solidFill>
              </a:rPr>
              <a:t>setAdapter( )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方法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即可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00223" y="3939368"/>
            <a:ext cx="9480376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lv_subjects = findViewById(R.id.lv_subjects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>
                <a:solidFill>
                  <a:srgbClr val="C00000"/>
                </a:solidFill>
                <a:latin typeface="Consolas" panose="020B0609020204030204" pitchFamily="49" charset="0"/>
              </a:rPr>
              <a:t>lv_subjects.setAdapter(rolesAdapter);</a:t>
            </a:r>
          </a:p>
        </p:txBody>
      </p:sp>
    </p:spTree>
    <p:extLst>
      <p:ext uri="{BB962C8B-B14F-4D97-AF65-F5344CB8AC3E}">
        <p14:creationId xmlns:p14="http://schemas.microsoft.com/office/powerpoint/2010/main" val="14761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Step4</a:t>
            </a:r>
            <a:r>
              <a:rPr lang="zh-CN" altLang="en-US" dirty="0"/>
              <a:t>：为</a:t>
            </a:r>
            <a:r>
              <a:rPr lang="en-US" altLang="zh-CN" dirty="0" err="1"/>
              <a:t>ListView</a:t>
            </a:r>
            <a:r>
              <a:rPr lang="zh-CN" altLang="en-US" dirty="0"/>
              <a:t>绑定事件监听器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484784"/>
            <a:ext cx="10887000" cy="11807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每一个子选项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被点击时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，将触发该事件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3432" y="2564904"/>
            <a:ext cx="10153128" cy="4176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为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的每一项绑定选择事件监听器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lv_roles.setOnItemClickListener(new AdapterView.OnItemClickListener()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public void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onItemClick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(AdapterView&lt;?&gt; parent, View view,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int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parent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：该项目父适配器的引用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：当前项目视图控件的引用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当前项目在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中的位置序号，序号从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开始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中的行号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Log.i("position", position+"");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Log.i("item",rolesAdapter.getItem(position));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  <a:endParaRPr lang="zh-CN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4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ListView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7142584" cy="20448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自定义布局的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592739"/>
            <a:ext cx="3024336" cy="50609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2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3" name="内容占位符 4"/>
          <p:cNvSpPr txBox="1">
            <a:spLocks/>
          </p:cNvSpPr>
          <p:nvPr/>
        </p:nvSpPr>
        <p:spPr>
          <a:xfrm>
            <a:off x="839416" y="1600205"/>
            <a:ext cx="936104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常见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中常用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53265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res/layout/activity_main.xml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9456" y="2315418"/>
            <a:ext cx="10022710" cy="41379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xmlns:android="http://schemas.android.com/apk/res/android"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android:orientation="vertical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"&gt;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android:id="@+id/lv_persons"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&lt;/ListView&gt;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1497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371384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：自定义布局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57866" y="2132856"/>
            <a:ext cx="9806686" cy="4368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xmlns:android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="http://schemas.android.com/apk/res/android"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android:orientation="horizontal"&gt;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android:id="@+id/img_header"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android:layout_weight="2"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android:adjustViewBounds="true"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android:layout_width="0dp"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android:layout_weight="8"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android:orientation="vertical"&gt;</a:t>
            </a:r>
          </a:p>
        </p:txBody>
      </p:sp>
    </p:spTree>
    <p:extLst>
      <p:ext uri="{BB962C8B-B14F-4D97-AF65-F5344CB8AC3E}">
        <p14:creationId xmlns:p14="http://schemas.microsoft.com/office/powerpoint/2010/main" val="37984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7448" y="1700808"/>
            <a:ext cx="9937104" cy="3888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android:id="@+id/txt_name"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android:layout_weight="2"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android:textSize="24dp"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android:id="@+id/txt_desc"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android:layout_weight="1"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android:textSize="16dp"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14819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2903" y="5013176"/>
            <a:ext cx="9937104" cy="1196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其中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为用户自定义的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该类需要继承</a:t>
            </a:r>
            <a:r>
              <a:rPr lang="en-US" altLang="zh-CN" sz="3200" smtClean="0">
                <a:solidFill>
                  <a:srgbClr val="C00000"/>
                </a:solidFill>
              </a:rPr>
              <a:t>BaseAdapter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父类。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2903" y="2276872"/>
            <a:ext cx="10282177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 customAdapter = new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CustomAdapter(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this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  <a:p>
            <a:pPr>
              <a:defRPr/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dataSource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2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R.layout.list_item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项布局文件</a:t>
            </a:r>
          </a:p>
          <a:p>
            <a:pPr>
              <a:defRPr/>
            </a:pP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56497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 smtClean="0"/>
              <a:t>自定义的</a:t>
            </a:r>
            <a:r>
              <a:rPr lang="en-US" altLang="zh-CN" sz="3200" dirty="0" smtClean="0"/>
              <a:t>BaseAdapter</a:t>
            </a:r>
            <a:r>
              <a:rPr lang="zh-CN" altLang="en-US" sz="3200" dirty="0" smtClean="0"/>
              <a:t>文件（</a:t>
            </a:r>
            <a:r>
              <a:rPr lang="en-US" altLang="zh-CN" sz="3200" dirty="0" smtClean="0"/>
              <a:t>CustomAdapter</a:t>
            </a:r>
            <a:r>
              <a:rPr lang="zh-CN" altLang="en-US" sz="3200" dirty="0" smtClean="0"/>
              <a:t>）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988840"/>
            <a:ext cx="11953328" cy="4723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CustomAdapter extends BaseAdapter 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private Context context;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List&lt;Map&lt;String, Object&gt;&gt; dataSource;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int item_layout_id;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列表项的布局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CustomAdapter(Context context, List&lt;Map&lt;String, Object&gt;&gt; dataSource, </a:t>
            </a:r>
            <a:endParaRPr lang="en-US" altLang="zh-CN" sz="2000" b="1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item_layout_id)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this.context = context;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this.dataSource = dataSource;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this.item_layout_id = item_layout_id;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int getCount()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{return dataSource.size();}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Object getItem(int position)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 return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dataSource.get(position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 }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long getItemId(int position) { return position; 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View getView(final int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position,View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convertView, ViewGroup parent)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4744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507610"/>
            <a:ext cx="11953328" cy="5205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if(null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convertView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){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列表项布局文件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LayoutInflater mInflater = LayoutInflater.from(context);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convertView = mInflater.inflate(item_layout_id, null);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接下来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先获取列表项中的控件对象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 img_header = convertView.findViewById(R.id.img_header);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txt_name = convertView.findViewById(R.id.txt_name);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txt_desc = convertView.findViewById(R.id.txt_desc);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数据项填充数据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final Map&lt;String, Object&gt; mItemData = dataSource.get(position);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img_header.setImageResource((int)mItemData.get("header"));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txt_name.setText(mItemData.get("name").toString());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txt_desc.setText(mItemData.get("desc").toString());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列表项中的控件注册事件监听器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img_header.setOnClickListener(new View.OnClickListener() {……});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convertView;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67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1440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控件中显示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的数据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91544" y="2708920"/>
            <a:ext cx="8136904" cy="38027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准备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List&lt;Map&lt;String, Object&gt;&gt; dataSource = new ArrayList&lt;&gt;();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itemData1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itemData1.put("header", R.mipmap.header_flower);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itemData1.put("name",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校花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itemData1.put("desc",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女神太累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dataSource.add(itemData1);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itemData2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dataSource.add(itemData2);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9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3412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控件对象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适配器对象。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设置适配器。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的列表项注册点击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/>
              <a:t>Step3</a:t>
            </a:r>
            <a:r>
              <a:rPr lang="zh-CN" altLang="en-US" sz="3600"/>
              <a:t>、</a:t>
            </a:r>
            <a:r>
              <a:rPr lang="en-US" altLang="zh-CN" sz="3600"/>
              <a:t>4</a:t>
            </a:r>
            <a:r>
              <a:rPr lang="zh-CN" altLang="en-US" sz="3600"/>
              <a:t>：绑定</a:t>
            </a:r>
            <a:r>
              <a:rPr lang="en-US" altLang="zh-CN" sz="3600"/>
              <a:t>Adapter</a:t>
            </a:r>
            <a:r>
              <a:rPr lang="zh-CN" altLang="en-US" sz="3600"/>
              <a:t>并添加事件监听器</a:t>
            </a:r>
            <a:endParaRPr lang="zh-CN" altLang="en-US" sz="3600" dirty="0">
              <a:latin typeface="+mj-ea"/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08" y="1507610"/>
            <a:ext cx="11089232" cy="516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 = findViewById(R.id.lv_persons);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CustomAdapter customAdapter = new CustomAdapter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Adapter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this,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dataSource,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R.layout.list_item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lv_persons.setAdapter(customAdapter);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控件设置适配器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的列表项注册点击事件监听器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lv_persons.setOnItemClickListener(new AdapterView.OnItemClickListener()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onItemClick(AdapterView&lt;?&gt; parent, View view,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int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parent.getAdapter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().getItem(position).toString(),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Toast.LENGTH_SHORT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694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ListView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2050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使用方法小结：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118282" y="2132856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16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j-ea"/>
              </a:rPr>
              <a:t>ListView</a:t>
            </a:r>
            <a:r>
              <a:rPr lang="zh-CN" altLang="en-US" dirty="0">
                <a:latin typeface="+mj-ea"/>
              </a:rP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3628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若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一个应用屏幕只有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列表，则可以令该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>
                <a:solidFill>
                  <a:srgbClr val="C00000"/>
                </a:solidFill>
              </a:rPr>
              <a:t>ListActivity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在布局文件中，不需要添加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元素。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中，直接使用</a:t>
            </a:r>
            <a:r>
              <a:rPr lang="en-US" altLang="zh-CN" sz="3200" dirty="0" err="1">
                <a:solidFill>
                  <a:srgbClr val="C00000"/>
                </a:solidFill>
              </a:rPr>
              <a:t>getListView</a:t>
            </a:r>
            <a:r>
              <a:rPr lang="en-US" altLang="zh-CN" sz="3200" dirty="0">
                <a:solidFill>
                  <a:srgbClr val="C00000"/>
                </a:solidFill>
              </a:rPr>
              <a:t>( )</a:t>
            </a:r>
            <a:r>
              <a:rPr lang="zh-CN" altLang="en-US" sz="3200" dirty="0">
                <a:solidFill>
                  <a:srgbClr val="C00000"/>
                </a:solidFill>
              </a:rPr>
              <a:t>方法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，即获得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对象，其它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方法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相同。</a:t>
            </a:r>
            <a:endParaRPr lang="zh-CN" altLang="en-US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56792"/>
            <a:ext cx="2905874" cy="51246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51" y="1560449"/>
            <a:ext cx="2943857" cy="512094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9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556792"/>
            <a:ext cx="2754306" cy="4896544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64" y="1556792"/>
            <a:ext cx="2754306" cy="48965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628800"/>
            <a:ext cx="2880319" cy="5030335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97" y="1629405"/>
            <a:ext cx="2833651" cy="50297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1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628800"/>
            <a:ext cx="2907060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44" y="1628800"/>
            <a:ext cx="2787128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8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GridView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2"/>
            <a:ext cx="10742984" cy="6937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：以网格列表形式显示子项目的视图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293985"/>
            <a:ext cx="2521080" cy="43753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662473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578869"/>
            <a:ext cx="2952328" cy="50174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GridView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0"/>
            <a:ext cx="10814992" cy="7486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res/layout/main.xml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：建立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19536" y="2348880"/>
            <a:ext cx="8136904" cy="2648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&lt;GridView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android:id="@+id/lv_persons"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android:numColumns="auto_fit"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app:layout_constraintLeft_toLeftOf="parent"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app:layout_constraintRight_toRightOf="parent"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app:layout_constraintTop_toTopOf="parent" /&gt;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127448" y="5229200"/>
            <a:ext cx="1081499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2800" smtClean="0"/>
              <a:t>属性参考：</a:t>
            </a:r>
            <a:endParaRPr lang="en-US" altLang="zh-CN" sz="2800" smtClean="0"/>
          </a:p>
          <a:p>
            <a:pPr lvl="2">
              <a:spcAft>
                <a:spcPts val="600"/>
              </a:spcAft>
              <a:defRPr/>
            </a:pPr>
            <a:r>
              <a:rPr lang="en-US" altLang="zh-CN" smtClean="0">
                <a:hlinkClick r:id="rId2"/>
              </a:rPr>
              <a:t>http://developer.android.com/reference/android/widget/GridView.html#lattrs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46371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不变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设置适配器；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控件的列表项设置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BaseAdapter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：不变。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>
                <a:solidFill>
                  <a:srgbClr val="C00000"/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964612"/>
            <a:ext cx="2134148" cy="35531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993182"/>
            <a:ext cx="2145500" cy="3519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98" y="2924944"/>
            <a:ext cx="2637236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Spinner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600205"/>
            <a:ext cx="2880320" cy="499647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2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Gallary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Gallary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：水平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滑动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201"/>
            <a:ext cx="2808312" cy="47185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AutocompleteTextView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AutocompleteTextView</a:t>
            </a:r>
            <a:r>
              <a:rPr lang="zh-CN" altLang="en-US" sz="3200" smtClean="0"/>
              <a:t>。</a:t>
            </a:r>
            <a:endParaRPr lang="en-US" altLang="zh-CN" sz="3200" dirty="0"/>
          </a:p>
          <a:p>
            <a:pPr lvl="1"/>
            <a:r>
              <a:rPr lang="zh-CN" altLang="en-US" sz="3200" dirty="0"/>
              <a:t>自动完成输入框</a:t>
            </a:r>
            <a:endParaRPr lang="en-US" altLang="zh-CN" sz="3200" dirty="0"/>
          </a:p>
          <a:p>
            <a:r>
              <a:rPr lang="zh-CN" altLang="en-US" sz="3200" dirty="0"/>
              <a:t>使用基本流程：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建立子项目</a:t>
            </a:r>
            <a:r>
              <a:rPr lang="zh-CN" altLang="en-US" sz="3200"/>
              <a:t>布局</a:t>
            </a:r>
            <a:r>
              <a:rPr lang="zh-CN" altLang="en-US" sz="3200" smtClean="0"/>
              <a:t>文件；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/>
              <a:t>创建</a:t>
            </a:r>
            <a:r>
              <a:rPr lang="en-US" altLang="zh-CN" sz="3200" smtClean="0"/>
              <a:t>Adapter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为视图控件</a:t>
            </a:r>
            <a:r>
              <a:rPr lang="zh-CN" altLang="en-US" sz="3200"/>
              <a:t>绑定</a:t>
            </a:r>
            <a:r>
              <a:rPr lang="en-US" altLang="zh-CN" sz="3200" smtClean="0"/>
              <a:t>Adapter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绑定</a:t>
            </a:r>
            <a:r>
              <a:rPr lang="zh-CN" altLang="en-US" sz="3200"/>
              <a:t>事件</a:t>
            </a:r>
            <a:r>
              <a:rPr lang="zh-CN" altLang="en-US" sz="3200" smtClean="0"/>
              <a:t>监听器。</a:t>
            </a:r>
            <a:endParaRPr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024"/>
            <a:ext cx="2880320" cy="474479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251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：以列表形式一组数据，显示外观由不同的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子对象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绑定适配器；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7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3068960"/>
            <a:ext cx="6362094" cy="685801"/>
            <a:chOff x="3467195" y="1571956"/>
            <a:chExt cx="636209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548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j-ea"/>
              </a:rPr>
              <a:t>TabHost</a:t>
            </a:r>
            <a:r>
              <a:rPr lang="zh-CN" altLang="en-US" dirty="0">
                <a:latin typeface="+mj-ea"/>
              </a:rP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56792"/>
            <a:ext cx="10814992" cy="13247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41" y="2283466"/>
            <a:ext cx="2343099" cy="41655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256841"/>
            <a:ext cx="2316807" cy="41187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275662"/>
            <a:ext cx="2297135" cy="40837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276872"/>
            <a:ext cx="2304256" cy="409645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7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应用也是十分广泛，应用在要快速在多个界面之间切换功能。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 err="1">
                <a:solidFill>
                  <a:srgbClr val="C00000"/>
                </a:solidFill>
              </a:rPr>
              <a:t>tabhost</a:t>
            </a:r>
            <a:r>
              <a:rPr lang="zh-CN" altLang="en-US" sz="280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主</a:t>
            </a:r>
            <a:r>
              <a:rPr lang="en-US" altLang="zh-CN" sz="2800" dirty="0">
                <a:solidFill>
                  <a:srgbClr val="C00000"/>
                </a:solidFill>
              </a:rPr>
              <a:t>Activity</a:t>
            </a:r>
            <a:r>
              <a:rPr lang="zh-CN" altLang="en-US" sz="2800">
                <a:solidFill>
                  <a:srgbClr val="C00000"/>
                </a:solidFill>
              </a:rPr>
              <a:t>继承</a:t>
            </a:r>
            <a:r>
              <a:rPr lang="en-US" altLang="zh-CN" sz="2800" smtClean="0">
                <a:solidFill>
                  <a:srgbClr val="C00000"/>
                </a:solidFill>
              </a:rPr>
              <a:t>TabActivity</a:t>
            </a:r>
            <a:r>
              <a:rPr lang="zh-CN" altLang="en-US" sz="2800" smtClean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实现一个简单的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实现基本的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（底部显示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选项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不同选项界面，布局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不同。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主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可选）。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533382"/>
            <a:ext cx="2880320" cy="492512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0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/>
              <a:t>TabHost</a:t>
            </a:r>
            <a:r>
              <a:rPr lang="zh-CN" altLang="en-US" sz="3200" smtClean="0"/>
              <a:t>实现步骤：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/>
              <a:t>定义布局 </a:t>
            </a:r>
            <a:r>
              <a:rPr lang="en-US" altLang="zh-CN" sz="3200" dirty="0"/>
              <a:t>: </a:t>
            </a:r>
            <a:r>
              <a:rPr lang="zh-CN" altLang="en-US" sz="3200" dirty="0"/>
              <a:t>在</a:t>
            </a:r>
            <a:r>
              <a:rPr lang="en-US" altLang="zh-CN" sz="3200" dirty="0"/>
              <a:t>XML</a:t>
            </a:r>
            <a:r>
              <a:rPr lang="zh-CN" altLang="en-US" sz="3200" dirty="0"/>
              <a:t>文件中使用</a:t>
            </a:r>
            <a:r>
              <a:rPr lang="en-US" altLang="zh-CN" sz="3200" dirty="0"/>
              <a:t>TabHost</a:t>
            </a:r>
            <a:r>
              <a:rPr lang="zh-CN" altLang="en-US" sz="3200" dirty="0"/>
              <a:t>组件</a:t>
            </a:r>
            <a:r>
              <a:rPr lang="en-US" altLang="zh-CN" sz="3200" dirty="0"/>
              <a:t>, </a:t>
            </a:r>
            <a:r>
              <a:rPr lang="zh-CN" altLang="en-US" sz="3200" dirty="0"/>
              <a:t>并在其中</a:t>
            </a:r>
            <a:r>
              <a:rPr lang="zh-CN" altLang="en-US" sz="3200" dirty="0" smtClean="0"/>
              <a:t>定义</a:t>
            </a:r>
            <a:r>
              <a:rPr lang="en-US" altLang="zh-CN" sz="3200" dirty="0" smtClean="0"/>
              <a:t>TabWidget</a:t>
            </a:r>
            <a:r>
              <a:rPr lang="zh-CN" altLang="en-US" sz="3200" smtClean="0"/>
              <a:t>、</a:t>
            </a:r>
            <a:r>
              <a:rPr lang="en-US" altLang="zh-CN" sz="3200" smtClean="0"/>
              <a:t>FrameLayout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在</a:t>
            </a:r>
            <a:r>
              <a:rPr lang="en-US" altLang="zh-CN" sz="3200" dirty="0" smtClean="0"/>
              <a:t>Activity</a:t>
            </a:r>
            <a:r>
              <a:rPr lang="zh-CN" altLang="en-US" sz="3200" dirty="0" smtClean="0"/>
              <a:t>中获取</a:t>
            </a:r>
            <a:r>
              <a:rPr lang="en-US" altLang="zh-CN" sz="3200"/>
              <a:t>TabHost</a:t>
            </a:r>
            <a:r>
              <a:rPr lang="zh-CN" altLang="en-US" sz="3200" smtClean="0"/>
              <a:t>对象；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创建选项</a:t>
            </a:r>
            <a:r>
              <a:rPr lang="zh-CN" altLang="en-US" sz="3200" dirty="0"/>
              <a:t>卡 </a:t>
            </a:r>
            <a:r>
              <a:rPr lang="en-US" altLang="zh-CN" sz="3200" dirty="0"/>
              <a:t>: </a:t>
            </a:r>
            <a:r>
              <a:rPr lang="zh-CN" altLang="en-US" sz="3200" dirty="0"/>
              <a:t>通过</a:t>
            </a:r>
            <a:r>
              <a:rPr lang="en-US" altLang="zh-CN" sz="3200" dirty="0"/>
              <a:t>TabHost</a:t>
            </a:r>
            <a:r>
              <a:rPr lang="zh-CN" altLang="en-US" sz="3200" dirty="0"/>
              <a:t>创建添加</a:t>
            </a:r>
            <a:r>
              <a:rPr lang="zh-CN" altLang="en-US" sz="3200"/>
              <a:t>选项</a:t>
            </a:r>
            <a:r>
              <a:rPr lang="zh-CN" altLang="en-US" sz="3200" smtClean="0"/>
              <a:t>卡。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指定选项卡</a:t>
            </a:r>
            <a:r>
              <a:rPr lang="zh-CN" altLang="en-US" sz="3200" smtClean="0"/>
              <a:t>的标题。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设置选项卡对应</a:t>
            </a:r>
            <a:r>
              <a:rPr lang="zh-CN" altLang="en-US" sz="3200" smtClean="0"/>
              <a:t>的页面。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添加</a:t>
            </a:r>
            <a:r>
              <a:rPr lang="zh-CN" altLang="en-US" sz="3200" smtClean="0"/>
              <a:t>选项卡。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393075" y="2008140"/>
            <a:ext cx="9255496" cy="4664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值不可变，需要引用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的自带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xmlns:android="http://schemas.android.com/apk/res/android"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android:id="@android:id/tabhost"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&lt;RelativeLayout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代表选项卡按钮，组件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FramLayout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构成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的两个必备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&lt;TabWidget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android:id="@android:id/tabs"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&lt;/TabWidget&gt;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FrameLayout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组件代表页面，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可变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&lt;FrameLayout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android:id="@android:id/tabcontent"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&lt;/RelativeLayout&gt;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&lt;/TabHost&gt;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84475" cy="8158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8214" y="2313999"/>
            <a:ext cx="1231522" cy="40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58994" y="4133074"/>
            <a:ext cx="15121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58994" y="5425097"/>
            <a:ext cx="1816926" cy="380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0649" y="4140209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649" y="5425097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6673" y="2307497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</a:p>
        </p:txBody>
      </p:sp>
    </p:spTree>
    <p:extLst>
      <p:ext uri="{BB962C8B-B14F-4D97-AF65-F5344CB8AC3E}">
        <p14:creationId xmlns:p14="http://schemas.microsoft.com/office/powerpoint/2010/main" val="29322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>
                <a:solidFill>
                  <a:srgbClr val="C00000"/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761011"/>
            <a:ext cx="2304256" cy="38363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881364" y="3193058"/>
            <a:ext cx="2294756" cy="340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1864" y="4149080"/>
            <a:ext cx="23042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3143672" y="4365104"/>
            <a:ext cx="1728192" cy="720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/>
          <p:cNvSpPr txBox="1"/>
          <p:nvPr/>
        </p:nvSpPr>
        <p:spPr>
          <a:xfrm>
            <a:off x="8256240" y="326506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AdapterView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0036" y="4068719"/>
            <a:ext cx="162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nsolas" panose="020B0609020204030204" pitchFamily="49" charset="0"/>
              </a:rPr>
              <a:t>item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直接箭头连接符 14"/>
          <p:cNvCxnSpPr>
            <a:endCxn id="13" idx="1"/>
          </p:cNvCxnSpPr>
          <p:nvPr/>
        </p:nvCxnSpPr>
        <p:spPr>
          <a:xfrm>
            <a:off x="6672064" y="3526677"/>
            <a:ext cx="1584176" cy="307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2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51584" y="2162024"/>
            <a:ext cx="7272808" cy="44012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&lt;FrameLayout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android:id="@android:id/tabcontent"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&lt;LinearLayout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android:id="@+id/tab1"   ……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&lt;TextView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第二个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第三个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&lt;/FrameLayout&gt;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68533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9656" y="3124435"/>
            <a:ext cx="2016224" cy="376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71464" y="3087233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</a:t>
            </a:r>
          </a:p>
        </p:txBody>
      </p:sp>
    </p:spTree>
    <p:extLst>
      <p:ext uri="{BB962C8B-B14F-4D97-AF65-F5344CB8AC3E}">
        <p14:creationId xmlns:p14="http://schemas.microsoft.com/office/powerpoint/2010/main" val="16027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3433" y="1990674"/>
            <a:ext cx="10225136" cy="4867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MainActivity extends AppCompatActivity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 tabHost = findViewById(android.R.id.tabhost);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容器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tabHost.setup();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 tab1 = tabHost.newTabSpec("tab1")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.setIndicator("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选项卡名称称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.setContent(R.id.tab1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页面视图组件，可以是简单的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，也可以是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tabHost.addTab(tab1);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添加选项卡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4176"/>
            <a:ext cx="10972800" cy="6064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4637112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对象常用属性或方法，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参考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2400" smtClean="0">
                <a:hlinkClick r:id="rId2"/>
              </a:rPr>
              <a:t>http</a:t>
            </a:r>
            <a:r>
              <a:rPr lang="en-US" altLang="zh-CN" sz="2400" dirty="0">
                <a:hlinkClick r:id="rId2"/>
              </a:rPr>
              <a:t>://developer.android.com/reference/android/widget/TabHost.html#pubmethods</a:t>
            </a:r>
            <a:endParaRPr lang="en-US" altLang="zh-CN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600200"/>
            <a:ext cx="11161240" cy="485313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：选项卡或标签页，每一部分显示不同的布局页面。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2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>
                <a:solidFill>
                  <a:srgbClr val="C00000"/>
                </a:solidFill>
              </a:rPr>
              <a:t>tabhost</a:t>
            </a:r>
            <a:r>
              <a:rPr lang="zh-CN" altLang="en-US" sz="280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子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应用十分广泛，结合多个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页面和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使用，功能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更加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丰富。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324743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替代品。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已经不推荐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了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924944"/>
            <a:ext cx="5572903" cy="27054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924944"/>
            <a:ext cx="6220693" cy="32389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4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是为了解决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APP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运行的设备大小不一而提出来的，我们可以把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当成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界面的一个组成部分，一个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中可以包含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很多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拥有自己的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生命周期，可接收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、处理用户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中可以动态的添加、替换和移除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某个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484784"/>
            <a:ext cx="3024336" cy="500429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484789"/>
            <a:ext cx="3096344" cy="4982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8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包含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标签项布局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 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标签项对应的页面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布局文件；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若干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设置选项改变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42356" y="2204864"/>
            <a:ext cx="10225136" cy="4375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&lt;android.support.v4.app.FragmentTabHost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android:id="@android:id/tabhost"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android:layout_gravity="bottom"/&gt;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FrameLayout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android:layout_width="0dp"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android:layout_height="0dp" 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&lt;/android.support.v4.app.FragmentTabHost&gt;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26451"/>
            <a:ext cx="11424592" cy="82242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创建包含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423592" y="4941168"/>
            <a:ext cx="8424936" cy="971239"/>
            <a:chOff x="2409076" y="4725144"/>
            <a:chExt cx="8424936" cy="971239"/>
          </a:xfrm>
        </p:grpSpPr>
        <p:sp>
          <p:nvSpPr>
            <p:cNvPr id="5" name="文本框 4"/>
            <p:cNvSpPr txBox="1"/>
            <p:nvPr/>
          </p:nvSpPr>
          <p:spPr>
            <a:xfrm>
              <a:off x="9264352" y="486916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标签页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409076" y="4725144"/>
              <a:ext cx="6840760" cy="9712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3592" y="3789040"/>
            <a:ext cx="8415230" cy="1152128"/>
            <a:chOff x="2409076" y="3573016"/>
            <a:chExt cx="8415230" cy="1152128"/>
          </a:xfrm>
        </p:grpSpPr>
        <p:sp>
          <p:nvSpPr>
            <p:cNvPr id="7" name="文本框 6"/>
            <p:cNvSpPr txBox="1"/>
            <p:nvPr/>
          </p:nvSpPr>
          <p:spPr>
            <a:xfrm>
              <a:off x="9249836" y="3862789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409076" y="3573016"/>
              <a:ext cx="6840760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75520" y="2505467"/>
            <a:ext cx="9161720" cy="1283573"/>
            <a:chOff x="1559496" y="1942954"/>
            <a:chExt cx="9161720" cy="1283573"/>
          </a:xfrm>
        </p:grpSpPr>
        <p:sp>
          <p:nvSpPr>
            <p:cNvPr id="14" name="矩形 13"/>
            <p:cNvSpPr/>
            <p:nvPr/>
          </p:nvSpPr>
          <p:spPr>
            <a:xfrm>
              <a:off x="1559496" y="1942954"/>
              <a:ext cx="6660714" cy="1283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20210" y="2178249"/>
              <a:ext cx="2501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底部标签条</a:t>
              </a:r>
              <a:endPara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4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528197"/>
            <a:ext cx="10742984" cy="67666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设置标签项布局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fragment_tab.xml)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 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2356" y="2276872"/>
            <a:ext cx="9462156" cy="41044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android:layout_width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android:layout_alignParentBottom="true"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android:gravity="center"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android:id="@+id/txt_tab_pic"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android:drawableTop="@mipmap/mail"/&gt;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9549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的子视图对象：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：以垂直滑动列表形式显示一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：以下拉列表形式显示一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Gallery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：以水平滑动列表形式显示一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11305256" cy="676667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创建标签项对应的页面布局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文件（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fragment_page.xml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2356" y="2420888"/>
            <a:ext cx="9462156" cy="3816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android:layout_alignParentTop="true"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android:id="@+id/txt_page_content"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模拟内容页面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2200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84784"/>
            <a:ext cx="10814992" cy="110871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（若干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以一个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为例。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3472" y="2636912"/>
            <a:ext cx="9937104" cy="4079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FragmentTab1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extends Fragment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@Nullable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View onCreateView(LayoutInflater inflater,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Nullable ViewGroup container, 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 relativeLayout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nflater.inflate(R.layout.fragment_page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endParaRPr lang="en-US" altLang="zh-CN" sz="2000" b="1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                  container,false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contentPage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=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relativeLayout.findViewById(R.id.txt_page_content);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contentPage.setText("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模拟电话页面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relativeLayout;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1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0742984" cy="3124939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项数据。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定义标签项对应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的页面。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创建选项卡（关联标签与标签项对应的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页面）。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注册选项改变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2208" y="4797152"/>
            <a:ext cx="10848528" cy="1584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标签项图片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int mImages[] = {R.mipmap.call, R.mipmap.message, R.mipmap.mail};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项数据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String mFragmentTags[] = {"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电话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"};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4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733872" y="1628800"/>
            <a:ext cx="1084852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Class mFragment[] =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FragmentTab1.class, FragmentTab2.class, FragmentTab3.class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};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3872" y="3200722"/>
            <a:ext cx="10848528" cy="804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FragmentTabHost myTabhost;</a:t>
            </a:r>
          </a:p>
        </p:txBody>
      </p:sp>
      <p:sp>
        <p:nvSpPr>
          <p:cNvPr id="7" name="矩形 6"/>
          <p:cNvSpPr/>
          <p:nvPr/>
        </p:nvSpPr>
        <p:spPr>
          <a:xfrm>
            <a:off x="745332" y="4377358"/>
            <a:ext cx="10848528" cy="185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initTabHost();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，并创建选项卡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3392" y="1710679"/>
            <a:ext cx="11017224" cy="4401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void initTabHost()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myTabhost = (FragmentTabHost) findViewById(android.R.id.tabhost);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myTabhost.setup(this, getSupportFragmentManager(), 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去掉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分割线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myTabhost.getTabWidget().setDividerDrawable(null);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for (int i = 0; i &lt; mFragmentTags.length; i++)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按钮添加标记和图片，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getTextView(i)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方法是获取了一个标签项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 tabSpec =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.newTabSpec(mFragmentTags[i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]).setIndicator(getTextView(i));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myTabhost.addTab(tabSpec, mFragment[i],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默认选中的选项卡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myTabhost.setCurrentTab(0);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smtClean="0"/>
              <a:t>FragmentTabHost</a:t>
            </a:r>
            <a:r>
              <a:rPr lang="zh-CN" altLang="en-US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35003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9864" y="1425031"/>
            <a:ext cx="10814992" cy="635818"/>
          </a:xfrm>
        </p:spPr>
        <p:txBody>
          <a:bodyPr>
            <a:normAutofit/>
          </a:bodyPr>
          <a:lstStyle/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创建一个标签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760" y="2204864"/>
            <a:ext cx="11017224" cy="3024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View getTextView(int index){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View view = getLayoutInflater().inflate(R.layout.fragment_tab,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 textView = view.findViewById(R.id.txt_tab_pic);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textView.setText(mFragmentTags[index]);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textView.setCompoundDrawablesWithIntrinsicBounds(null,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this.getResources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().getDrawable(mImages[index], null),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null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return view;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72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407368" y="1556792"/>
            <a:ext cx="10657184" cy="2952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onCreate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方法中给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控件注册选项改变事件监听器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注册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myTabhost.setOnTabChangedListener(new TabHost.OnTabChangeListener()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onTabChanged(String tabId)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tabId, Toast.LENGTH_SHORT).show();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50" y="2645742"/>
            <a:ext cx="2370950" cy="400506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90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656561"/>
            <a:ext cx="2738908" cy="48691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6" y="1684047"/>
            <a:ext cx="3027956" cy="49853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8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扩展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如果不使用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FragmentTabHost+FragmentActivity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如果修改标签项对应的页面？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Fragment+FragmentManager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如何实现同样的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效果？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3053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118281" y="4051249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242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待显示的数据如何传递给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准备数据（数据来源于哪里？数据是什么格式？数据格式和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视图项匹配吗？）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借助</a:t>
            </a:r>
            <a:r>
              <a:rPr lang="en-US" altLang="zh-CN" sz="3200" dirty="0">
                <a:solidFill>
                  <a:srgbClr val="C00000"/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来实现数据与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数据传递。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4653136"/>
            <a:ext cx="4608512" cy="213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4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1161240" cy="499714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中提供了十分丰富的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组件供用户选择，在此简单罗列出常用的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组件，具体使用方法，参考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在线文档。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组件参考文档地址：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使用示例：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http://developer.android.com/guide/topics/ui/index.html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文档：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200" dirty="0">
                <a:hlinkClick r:id="rId3"/>
              </a:rPr>
              <a:t>http://developer.android.com/reference/android/widget/package-summary.html</a:t>
            </a:r>
            <a:endParaRPr lang="zh-CN" altLang="en-US" sz="2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9649072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ProgressBar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：进度条。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：日期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时间选择。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7" y="2254676"/>
            <a:ext cx="2284636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60" y="2254676"/>
            <a:ext cx="2601530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 descr="http://hi.csdn.net/attachment/201006/25/0_1277481561r099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54676"/>
            <a:ext cx="2314628" cy="16560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20" y="4820394"/>
            <a:ext cx="2073076" cy="1914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6" y="4820394"/>
            <a:ext cx="1889116" cy="1867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3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5256584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SeekBar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：拖动条。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RatingBar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：星级评分条。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AnalogClock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：电子时钟。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ScrollView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：滚动视图。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实现滚动视图。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585990"/>
            <a:ext cx="2371668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876590"/>
            <a:ext cx="2597646" cy="328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398115"/>
            <a:ext cx="1243186" cy="1162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735957"/>
            <a:ext cx="1584176" cy="1906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8544272" y="4725149"/>
            <a:ext cx="432048" cy="1367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4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4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4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965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31504" y="1988840"/>
            <a:ext cx="9217024" cy="3924436"/>
            <a:chOff x="1631504" y="1988840"/>
            <a:chExt cx="9217024" cy="3924436"/>
          </a:xfrm>
        </p:grpSpPr>
        <p:sp>
          <p:nvSpPr>
            <p:cNvPr id="5" name="圆角矩形 4"/>
            <p:cNvSpPr/>
            <p:nvPr/>
          </p:nvSpPr>
          <p:spPr>
            <a:xfrm>
              <a:off x="8868308" y="3104964"/>
              <a:ext cx="1980220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ListView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2559" y="3104964"/>
              <a:ext cx="2679316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 Source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31504" y="5229200"/>
              <a:ext cx="1860438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Database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024542" y="5229200"/>
              <a:ext cx="2035454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ArrayList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961875" y="3392996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961875" y="3825044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stealth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6226225" y="1988840"/>
              <a:ext cx="1741983" cy="324036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latin typeface="Consolas" panose="020B0609020204030204" pitchFamily="49" charset="0"/>
                </a:rPr>
                <a:t>Adapter</a:t>
              </a:r>
              <a:endParaRPr lang="zh-CN" altLang="en-US" sz="2800" b="1" dirty="0">
                <a:latin typeface="Consolas" panose="020B0609020204030204" pitchFamily="49" charset="0"/>
              </a:endParaRPr>
            </a:p>
          </p:txBody>
        </p:sp>
        <p:cxnSp>
          <p:nvCxnSpPr>
            <p:cNvPr id="15" name="肘形连接符 14"/>
            <p:cNvCxnSpPr/>
            <p:nvPr/>
          </p:nvCxnSpPr>
          <p:spPr>
            <a:xfrm rot="5400000" flipH="1" flipV="1">
              <a:off x="2488861" y="4208118"/>
              <a:ext cx="1045824" cy="960338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11" idx="0"/>
            </p:cNvCxnSpPr>
            <p:nvPr/>
          </p:nvCxnSpPr>
          <p:spPr>
            <a:xfrm rot="16200000" flipV="1">
              <a:off x="3935147" y="4202473"/>
              <a:ext cx="1116123" cy="937332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Adapter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数据改变时，不需要修改视图组件，只需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更新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对于同一视图组件（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子对象），数据源可能来自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不同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形式。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视图组件变化时，不需要修改数据，绑定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相同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对于同一组数据，可以显示为不同的视图形式（如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其它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4163</TotalTime>
  <Words>3710</Words>
  <Application>Microsoft Office PowerPoint</Application>
  <PresentationFormat>宽屏</PresentationFormat>
  <Paragraphs>599</Paragraphs>
  <Slides>74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宋体</vt:lpstr>
      <vt:lpstr>微软雅黑</vt:lpstr>
      <vt:lpstr>Arial</vt:lpstr>
      <vt:lpstr>Calibri</vt:lpstr>
      <vt:lpstr>Consolas</vt:lpstr>
      <vt:lpstr>Wingdings</vt:lpstr>
      <vt:lpstr>2_Office 主题</vt:lpstr>
      <vt:lpstr>第二章 第三节 Android高级组件</vt:lpstr>
      <vt:lpstr>教学目标</vt:lpstr>
      <vt:lpstr>目录</vt:lpstr>
      <vt:lpstr>AdapterView简介</vt:lpstr>
      <vt:lpstr>AdapterView简介</vt:lpstr>
      <vt:lpstr>AdapterView简介</vt:lpstr>
      <vt:lpstr>使用AdapterView需要解决的问题</vt:lpstr>
      <vt:lpstr>使用AdapterView需要解决的问题</vt:lpstr>
      <vt:lpstr>Adapter简介</vt:lpstr>
      <vt:lpstr>常用的Adapter</vt:lpstr>
      <vt:lpstr>使用AdapterView</vt:lpstr>
      <vt:lpstr>使用ListView</vt:lpstr>
      <vt:lpstr>使用ListView</vt:lpstr>
      <vt:lpstr>使用ListView</vt:lpstr>
      <vt:lpstr>Step1：准备ListView子项视图布局</vt:lpstr>
      <vt:lpstr>Step2：创建Adapter</vt:lpstr>
      <vt:lpstr>Step3：创建Adapter</vt:lpstr>
      <vt:lpstr>Step4：为ListView绑定事件监听器</vt:lpstr>
      <vt:lpstr>使用ListView</vt:lpstr>
      <vt:lpstr>Step1：准备ListView子视图布局</vt:lpstr>
      <vt:lpstr>Step1：准备ListView子视图布局</vt:lpstr>
      <vt:lpstr>Step1：准备ListView子视图布局</vt:lpstr>
      <vt:lpstr>Step2：创建Adapter</vt:lpstr>
      <vt:lpstr>Step2：创建Adapter</vt:lpstr>
      <vt:lpstr>Step2：创建Adapter</vt:lpstr>
      <vt:lpstr>Step3、4：绑定Adapter并添加事件监听器</vt:lpstr>
      <vt:lpstr>Step3、4：绑定Adapter并添加事件监听器</vt:lpstr>
      <vt:lpstr>Step3、4：绑定Adapter并添加事件监听器</vt:lpstr>
      <vt:lpstr>ListView小结</vt:lpstr>
      <vt:lpstr>ListView小结</vt:lpstr>
      <vt:lpstr>练习</vt:lpstr>
      <vt:lpstr>练习</vt:lpstr>
      <vt:lpstr>练习</vt:lpstr>
      <vt:lpstr>练习</vt:lpstr>
      <vt:lpstr>使用GridView</vt:lpstr>
      <vt:lpstr>使用GridView</vt:lpstr>
      <vt:lpstr>使用GridView</vt:lpstr>
      <vt:lpstr>Step1：准备GridView子视图布局</vt:lpstr>
      <vt:lpstr>Step2：创建Adapter</vt:lpstr>
      <vt:lpstr>使用Spinner</vt:lpstr>
      <vt:lpstr>使用Gallary</vt:lpstr>
      <vt:lpstr>使用AutocompleteTextView</vt:lpstr>
      <vt:lpstr>AdapterView小结</vt:lpstr>
      <vt:lpstr>目录</vt:lpstr>
      <vt:lpstr>TabHost简介</vt:lpstr>
      <vt:lpstr>TabHost简介</vt:lpstr>
      <vt:lpstr>使用TabHost</vt:lpstr>
      <vt:lpstr>使用TabHost</vt:lpstr>
      <vt:lpstr>Step1：建立主布局文件和选项界面</vt:lpstr>
      <vt:lpstr>Step1：建立主布局文件和选项界面</vt:lpstr>
      <vt:lpstr>Step2：建立选项与主界面关系</vt:lpstr>
      <vt:lpstr>Step2：建立选项与主界面关系</vt:lpstr>
      <vt:lpstr>TabHost小结</vt:lpstr>
      <vt:lpstr>FragmentTabHost</vt:lpstr>
      <vt:lpstr>Fragment</vt:lpstr>
      <vt:lpstr>FragmentTabHost示例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练习</vt:lpstr>
      <vt:lpstr>练习</vt:lpstr>
      <vt:lpstr>目录</vt:lpstr>
      <vt:lpstr>其它常用UI组件</vt:lpstr>
      <vt:lpstr>其它常用UI组件</vt:lpstr>
      <vt:lpstr>其它常用UI组件</vt:lpstr>
      <vt:lpstr>目录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Eetze</cp:lastModifiedBy>
  <cp:revision>514</cp:revision>
  <dcterms:created xsi:type="dcterms:W3CDTF">2012-01-28T13:55:28Z</dcterms:created>
  <dcterms:modified xsi:type="dcterms:W3CDTF">2018-03-12T15:01:14Z</dcterms:modified>
</cp:coreProperties>
</file>